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5" r:id="rId4"/>
    <p:sldId id="266" r:id="rId5"/>
    <p:sldId id="267" r:id="rId6"/>
    <p:sldId id="279" r:id="rId7"/>
    <p:sldId id="264" r:id="rId8"/>
    <p:sldId id="280" r:id="rId9"/>
    <p:sldId id="283" r:id="rId10"/>
    <p:sldId id="282" r:id="rId11"/>
    <p:sldId id="272" r:id="rId12"/>
    <p:sldId id="284" r:id="rId13"/>
    <p:sldId id="273" r:id="rId14"/>
    <p:sldId id="274" r:id="rId15"/>
    <p:sldId id="277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84832" autoAdjust="0"/>
  </p:normalViewPr>
  <p:slideViewPr>
    <p:cSldViewPr snapToGrid="0">
      <p:cViewPr varScale="1">
        <p:scale>
          <a:sx n="54" d="100"/>
          <a:sy n="54" d="100"/>
        </p:scale>
        <p:origin x="9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0EBE1-1A40-4CBA-86F4-BD823355CD68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EFA66-E160-4902-A878-FA800017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2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结构上存在一个不够真实的点，皮层到</a:t>
            </a:r>
            <a:r>
              <a:rPr lang="en-US" altLang="zh-CN" dirty="0"/>
              <a:t>LGN</a:t>
            </a:r>
            <a:r>
              <a:rPr lang="zh-CN" altLang="en-US" dirty="0"/>
              <a:t>有抑制连接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EFA66-E160-4902-A878-FA80001710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8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231F20"/>
                </a:solidFill>
                <a:effectLst/>
                <a:latin typeface="MinionPro-Regular"/>
              </a:rPr>
              <a:t>excitatory and inhibitory neurons are more likely to be connected to neurons with similar orientation preference</a:t>
            </a:r>
          </a:p>
          <a:p>
            <a:r>
              <a:rPr lang="en-US" altLang="zh-CN" sz="1200" dirty="0">
                <a:solidFill>
                  <a:srgbClr val="231F20"/>
                </a:solidFill>
                <a:effectLst/>
                <a:latin typeface="MinionPro-Regular"/>
              </a:rPr>
              <a:t>Excitatory connections are established between neurons of similar phase but inhibitory neurons connect preferentially to cells having opposite phase.</a:t>
            </a: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Probabilistic sampling of the Gabor function yield around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TSY"/>
              </a:rPr>
              <a:t>∼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60–100 incoming synapses from the LGN</a:t>
            </a: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Feed-forward depression at the thalamic input onto cortical cells </a:t>
            </a:r>
            <a:endParaRPr lang="en-US" altLang="zh-CN" sz="2800" dirty="0"/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was modeled by short-term plasticity</a:t>
            </a:r>
            <a:endParaRPr lang="en-US" altLang="zh-CN" sz="2800" dirty="0">
              <a:solidFill>
                <a:srgbClr val="231F2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solidFill>
                <a:srgbClr val="231F20"/>
              </a:solidFill>
              <a:effectLst/>
              <a:latin typeface="MinionPro-Regular"/>
            </a:endParaRP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  <a:ea typeface="宋体" panose="02010600030101010101" pitchFamily="2" charset="-122"/>
              </a:rPr>
              <a:t>the ratio between the area of the inhibitory </a:t>
            </a:r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synaptic response (IPSP) and the area of an excitatory synaptic response (EPSP) of amplitude 1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MinionPro-Regular"/>
              </a:rPr>
              <a:t>nS</a:t>
            </a:r>
            <a:endParaRPr lang="en-US" altLang="zh-CN" sz="1200" dirty="0">
              <a:solidFill>
                <a:srgbClr val="231F20"/>
              </a:solidFill>
              <a:effectLst/>
              <a:latin typeface="MinionPro-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EFA66-E160-4902-A878-FA80001710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 err="1">
                <a:solidFill>
                  <a:srgbClr val="231F20"/>
                </a:solidFill>
                <a:effectLst/>
                <a:latin typeface="MinionPro-Regular"/>
              </a:rPr>
              <a:t>Gexc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/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MinionPro-Regular"/>
              </a:rPr>
              <a:t>Ginh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 synaptic inputs were now balanced and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tightly correlated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EFA66-E160-4902-A878-FA80001710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2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  <a:ea typeface="宋体" panose="02010600030101010101" pitchFamily="2" charset="-122"/>
              </a:rPr>
              <a:t>changed the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peak amplitude of the inhibitory synapses in the V1 network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A small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MTGU"/>
              </a:rPr>
              <a:t>τ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MinionPro-Regular"/>
              </a:rPr>
              <a:t>rec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 would result in a fast recovery and, thus, in a weak depression, whereas a large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MTGU"/>
              </a:rPr>
              <a:t>τ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MinionPro-Regular"/>
              </a:rPr>
              <a:t>rec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 would produce both </a:t>
            </a:r>
            <a:endParaRPr lang="en-US" altLang="zh-CN" sz="2800" dirty="0"/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slow recovery and strong depression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EFA66-E160-4902-A878-FA80001710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8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 is the conductance of the potassium</a:t>
            </a:r>
            <a:r>
              <a:rPr lang="en-US" altLang="zh-CN" sz="12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mediated after hyperpolarization ion channel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EFA66-E160-4902-A878-FA80001710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7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312F7-2273-49FF-DAE8-E3F3777E6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5BA745-C980-B377-AFC3-EF6C2EC8C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684529-25DC-E617-2DA9-68C9D85E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1B951A-D417-B7FE-291C-DA487A83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16A40B-E16E-2142-CC9E-8AF4E2CC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90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5CA4D-9C99-3094-D6DB-BB5BAA4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584746-B407-41D0-60CE-BDE3BE87D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A94E4E-46D5-E5DF-876F-3269354B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C78D3-305F-CEEE-1A45-F22D4DFA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64BB8C-ED37-03F0-6765-8D05EA94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03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49255C-0C94-CEB6-56BD-47D75F0DF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EF4A63-A110-B5C3-C530-FABEDF2A0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43E25C-F818-7BBB-548F-717DB92B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2CDA6-DFA8-0905-FCD9-DE6BB8C5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4B4BD4-B476-E9F5-D74A-DD9236CC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0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AE27A-7AD5-E1BC-0F1F-28A294E7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457A-B1EE-6ED1-3A15-7954E1C1B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CA93B-1CD7-324D-DE0C-88BE8761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89670-DA22-8B6F-49B8-F6A7B62D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422FF-E20C-2D93-7FD8-4F9209DB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04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70DBA-A7CE-B6BA-2B3C-853E56DF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512940-202B-25B6-4BB5-CB1E5A589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80544-078B-76B2-B228-75825809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ECBD7-4601-09DD-DBEB-5F3B7CFB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81DAD-328A-F0BD-8DE3-3CE6473F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8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A4F17-EF39-E3E2-C405-D876D90F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F8152-4EBE-8093-C7CC-9681009C6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98F99E-9C1A-689B-7A69-6D94B3720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DE566-AC03-660B-1DE1-214F4D18B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E9991F-970C-4BD7-FD42-24090D1C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BAC742-54C1-773D-3EF9-98DD69B0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8F598-5B15-308C-D8B2-D6B20A23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2E5A4E-C557-400A-536E-10E145A1C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C09547-1E03-D9DD-EFBC-B99A643B4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9E86B8-0FAD-A438-A218-BDB1B6AEE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A69631-5255-4D4A-89A2-E21ADD083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E19567-E09E-C63B-9897-A0C86570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1D09C8-2FE0-C40A-FDA7-E00CBD16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96B825-6C28-E106-1063-2E807E4D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32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281D9-2B83-3AE3-FD97-90F5016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510AFF-3AD2-B634-FAC4-85956F95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7D6ABC-323A-8D80-BA88-36A29454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43A75F-2386-854A-7EA0-2A8E5DD8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5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224F4C-7C8D-2505-75DC-430EEBE6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FAAA41-305C-7FD5-C814-3640DEE7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6BCF8-150B-4A8F-6327-B775429A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18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7D4F1-7D25-B8E3-D7C9-2B111823B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603F1-A7AF-E876-E44A-2DFEBA79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DE3BC-2B65-D180-2106-ABDE7FB5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249369-E881-2469-1F8E-458A0D22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7D8C3-1D57-E324-5558-A2C0D4B9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D5C0CD-8F76-F1C6-9CD2-66EFD7AB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34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F1260-C38F-128D-F1F4-1E6FC713A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03DBEB-9B69-91CA-FABB-D5030F3BA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A6CCE4-BA45-21C7-742C-D21A8ADA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2A73FD-7919-BDBB-C2A3-B9429CE5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0288B-404C-347D-7DB4-CE69B643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07E1DB-3DBF-981E-D3C9-1C26EA4B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9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EC741B-6E1D-D926-9BF4-A948A358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55E86D-80EB-FAB2-CC72-44CE47EB9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3F3B59-3033-79CF-2AFF-93BD730AC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E0A66-F11A-44D5-9964-6A90E73D0067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261C9-D509-26AD-E6C5-23A545A19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844FBD-6E9D-FBE5-CBF6-4FD59E9D0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2D1A2-487C-4C04-A2D1-E1549C5FA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0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ED4D4-AF6D-5297-2202-FC06352D7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灵长类视觉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——LGN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733711-F342-004E-2276-AE159EA0C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748"/>
            <a:ext cx="9144000" cy="146105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0725</a:t>
            </a:r>
          </a:p>
        </p:txBody>
      </p:sp>
    </p:spTree>
    <p:extLst>
      <p:ext uri="{BB962C8B-B14F-4D97-AF65-F5344CB8AC3E}">
        <p14:creationId xmlns:p14="http://schemas.microsoft.com/office/powerpoint/2010/main" val="250337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540211-7F01-9E86-D9CF-A0D3C0959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884" y="1245436"/>
            <a:ext cx="7114121" cy="3920476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6F1EC0-3D69-1C6B-6428-7CBBF4BF0B90}"/>
              </a:ext>
            </a:extLst>
          </p:cNvPr>
          <p:cNvSpPr txBox="1"/>
          <p:nvPr/>
        </p:nvSpPr>
        <p:spPr>
          <a:xfrm>
            <a:off x="593766" y="296882"/>
            <a:ext cx="11174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Push-pull inhibition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inhibitory gain (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ratio between the area of the inhibitory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synaptic response (IPSP) and the area of an excitatory synaptic response (EPSP) of amplitude 1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at resting potential.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depression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time constant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(1-100ms)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0C3FE1-688A-589B-E197-2B6586FC93EC}"/>
              </a:ext>
            </a:extLst>
          </p:cNvPr>
          <p:cNvSpPr txBox="1"/>
          <p:nvPr/>
        </p:nvSpPr>
        <p:spPr>
          <a:xfrm>
            <a:off x="332509" y="5103674"/>
            <a:ext cx="113508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Inactivating both push-pull inhibition (inhibitory gain = 0) and feedforward depression (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CN" sz="8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</a:t>
            </a:r>
            <a:r>
              <a:rPr lang="en-US" altLang="zh-CN" sz="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resulted in strong V1 responses for both stimuli</a:t>
            </a:r>
          </a:p>
          <a:p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push-pull inhibition and feedforward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depression can reduce response amplitude in V1, while increasing temporal precision to achieve a sparse and temporally precise cortical representation of natural stimuli.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there is a small range of paired values for which their interplay results in realistic dynamics, switching from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dense/unreliable to sparse/reliable when increasing stimulus complexity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2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E80F64-A47F-D5D4-7A5E-316E2501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9" y="117611"/>
            <a:ext cx="10699310" cy="6086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99B286-B96D-B165-4F00-D7F16C6B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9" y="610541"/>
            <a:ext cx="10872031" cy="5427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DBC99-3264-5207-E5EA-9FC3458D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89" y="1111564"/>
            <a:ext cx="11034591" cy="6017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0EBC82-F1E3-0031-ECAA-F3D27CA9A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89" y="1698949"/>
            <a:ext cx="11115237" cy="5766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88D078-BE03-25FF-A48E-BABD13FD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89" y="2273847"/>
            <a:ext cx="10952677" cy="5994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BAEAF5-F50C-48A7-9437-3EB938263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15" y="2855853"/>
            <a:ext cx="10943151" cy="5972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51CDA4-BAAF-228E-0573-55D2B920E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889" y="3378378"/>
            <a:ext cx="11197784" cy="6460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094D16-BFB8-D79C-4407-A8E957FF1A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889" y="3938177"/>
            <a:ext cx="11643557" cy="5971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FC9760-6DAF-EE99-BAF9-C4886FC34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15" y="4512340"/>
            <a:ext cx="11531797" cy="5632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5AE96BA-4B03-8BA3-0901-D2449DD884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415" y="5069881"/>
            <a:ext cx="11044117" cy="5924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00CCB6-447D-044B-76A6-BC764EC7B3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415" y="5615887"/>
            <a:ext cx="11115237" cy="55664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F898743-6CB8-7F84-2E32-CF8690144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15" y="6118835"/>
            <a:ext cx="11216837" cy="5969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8CFCD7-FF0E-4574-F8D6-B3C4CA50F228}"/>
              </a:ext>
            </a:extLst>
          </p:cNvPr>
          <p:cNvSpPr/>
          <p:nvPr/>
        </p:nvSpPr>
        <p:spPr>
          <a:xfrm>
            <a:off x="5605153" y="117611"/>
            <a:ext cx="1425039" cy="30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CEBEA3-7058-F82E-8ABB-2865610A9854}"/>
              </a:ext>
            </a:extLst>
          </p:cNvPr>
          <p:cNvSpPr/>
          <p:nvPr/>
        </p:nvSpPr>
        <p:spPr>
          <a:xfrm>
            <a:off x="3515096" y="655049"/>
            <a:ext cx="2315688" cy="273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3A898F-39B3-0DF8-7811-C372923E1994}"/>
              </a:ext>
            </a:extLst>
          </p:cNvPr>
          <p:cNvSpPr/>
          <p:nvPr/>
        </p:nvSpPr>
        <p:spPr>
          <a:xfrm>
            <a:off x="10010899" y="1153281"/>
            <a:ext cx="1195581" cy="28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D6FE69-C9F0-C8EF-1A95-11C06EA7C24B}"/>
              </a:ext>
            </a:extLst>
          </p:cNvPr>
          <p:cNvSpPr/>
          <p:nvPr/>
        </p:nvSpPr>
        <p:spPr>
          <a:xfrm>
            <a:off x="736270" y="1436914"/>
            <a:ext cx="558140" cy="238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CDCC43-A622-7B48-D811-4B7D3AFA9631}"/>
              </a:ext>
            </a:extLst>
          </p:cNvPr>
          <p:cNvSpPr/>
          <p:nvPr/>
        </p:nvSpPr>
        <p:spPr>
          <a:xfrm>
            <a:off x="3515096" y="1713290"/>
            <a:ext cx="1389413" cy="31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6CD952-78CB-9DAC-3421-471D29931E76}"/>
              </a:ext>
            </a:extLst>
          </p:cNvPr>
          <p:cNvSpPr/>
          <p:nvPr/>
        </p:nvSpPr>
        <p:spPr>
          <a:xfrm>
            <a:off x="3087584" y="5069881"/>
            <a:ext cx="1389413" cy="297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64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01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714E05-7101-DA10-55C1-590798D5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9" y="823912"/>
            <a:ext cx="5728301" cy="20189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648B9B-9F9C-042E-9184-0C905DD0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43" y="1371971"/>
            <a:ext cx="5440033" cy="42500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C1B1A4-5281-8718-F3C3-E9DCA9763FAD}"/>
              </a:ext>
            </a:extLst>
          </p:cNvPr>
          <p:cNvSpPr txBox="1"/>
          <p:nvPr/>
        </p:nvSpPr>
        <p:spPr>
          <a:xfrm>
            <a:off x="606286" y="426720"/>
            <a:ext cx="194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0DCFBB-F7D7-FBED-BDFF-FD6CCA320945}"/>
              </a:ext>
            </a:extLst>
          </p:cNvPr>
          <p:cNvSpPr txBox="1"/>
          <p:nvPr/>
        </p:nvSpPr>
        <p:spPr>
          <a:xfrm>
            <a:off x="417380" y="3586399"/>
            <a:ext cx="557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构建了一个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retina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的三层网络，结构上加入了通过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interneuron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介导的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抑制性反馈连接。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研究不同连接强度以及有没有反馈结构对模型的影响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532FF1-1A47-E924-F092-6CF24042021F}"/>
              </a:ext>
            </a:extLst>
          </p:cNvPr>
          <p:cNvSpPr txBox="1"/>
          <p:nvPr/>
        </p:nvSpPr>
        <p:spPr>
          <a:xfrm>
            <a:off x="6615556" y="5697159"/>
            <a:ext cx="525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Photoreceptors/LGN layer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 cells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，视野直径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7.5°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and OFF receptors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交替排列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 1000 cells, E:I = 4:1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FFCF1EC4-C947-4324-156B-A72BA6E329FE}"/>
              </a:ext>
            </a:extLst>
          </p:cNvPr>
          <p:cNvSpPr/>
          <p:nvPr/>
        </p:nvSpPr>
        <p:spPr>
          <a:xfrm>
            <a:off x="7145079" y="361507"/>
            <a:ext cx="988828" cy="95562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BC74363E-898F-5BFF-35C3-87BFDE3CA887}"/>
              </a:ext>
            </a:extLst>
          </p:cNvPr>
          <p:cNvSpPr/>
          <p:nvPr/>
        </p:nvSpPr>
        <p:spPr>
          <a:xfrm>
            <a:off x="7262037" y="426720"/>
            <a:ext cx="382772" cy="40011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353DED8D-F655-8D9B-68A2-0EED1F3221BB}"/>
              </a:ext>
            </a:extLst>
          </p:cNvPr>
          <p:cNvSpPr/>
          <p:nvPr/>
        </p:nvSpPr>
        <p:spPr>
          <a:xfrm>
            <a:off x="7658984" y="434036"/>
            <a:ext cx="382772" cy="40011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49256248-190E-74A4-F370-378245F8FD3D}"/>
              </a:ext>
            </a:extLst>
          </p:cNvPr>
          <p:cNvSpPr/>
          <p:nvPr/>
        </p:nvSpPr>
        <p:spPr>
          <a:xfrm>
            <a:off x="7658984" y="841461"/>
            <a:ext cx="382772" cy="40011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C40B24FF-B6BF-840A-6794-B0B31DFDCFF8}"/>
              </a:ext>
            </a:extLst>
          </p:cNvPr>
          <p:cNvSpPr/>
          <p:nvPr/>
        </p:nvSpPr>
        <p:spPr>
          <a:xfrm>
            <a:off x="7262037" y="841461"/>
            <a:ext cx="382772" cy="40011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2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D1BF95-F217-4A5E-549D-7F64B243F463}"/>
              </a:ext>
            </a:extLst>
          </p:cNvPr>
          <p:cNvSpPr txBox="1"/>
          <p:nvPr/>
        </p:nvSpPr>
        <p:spPr>
          <a:xfrm>
            <a:off x="327107" y="387765"/>
            <a:ext cx="311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Retina model: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0DC06-3BFB-6A4B-32D1-443CBF0A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2" y="1159637"/>
            <a:ext cx="4119088" cy="17778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78431D-2D54-7B4B-6EA5-9ACCD38878DD}"/>
              </a:ext>
            </a:extLst>
          </p:cNvPr>
          <p:cNvSpPr txBox="1"/>
          <p:nvPr/>
        </p:nvSpPr>
        <p:spPr>
          <a:xfrm>
            <a:off x="286817" y="2948297"/>
            <a:ext cx="5221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temporal component : bi-phasic profile determined by difference of two Gamma functions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3EAD37-D2FB-BE97-9527-3640CE4F4522}"/>
              </a:ext>
            </a:extLst>
          </p:cNvPr>
          <p:cNvSpPr txBox="1"/>
          <p:nvPr/>
        </p:nvSpPr>
        <p:spPr>
          <a:xfrm>
            <a:off x="327107" y="3681024"/>
            <a:ext cx="275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LGN model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D8C690-E024-3361-2E04-356E66D6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07" y="4050356"/>
            <a:ext cx="3439919" cy="9710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D0607AD-08CD-4216-507D-D14D5AF40460}"/>
              </a:ext>
            </a:extLst>
          </p:cNvPr>
          <p:cNvSpPr txBox="1"/>
          <p:nvPr/>
        </p:nvSpPr>
        <p:spPr>
          <a:xfrm>
            <a:off x="327107" y="5199180"/>
            <a:ext cx="4278639" cy="38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TimesNewRoman"/>
              </a:rPr>
              <a:t>V1, Interneurons and TRN Neurons model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DEED4E-784D-5CF1-A247-AADF1F6B6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07" y="5539947"/>
            <a:ext cx="2696280" cy="12142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C6D02A1-AA9A-22BA-06A2-9112A769CCD8}"/>
              </a:ext>
            </a:extLst>
          </p:cNvPr>
          <p:cNvSpPr txBox="1"/>
          <p:nvPr/>
        </p:nvSpPr>
        <p:spPr>
          <a:xfrm>
            <a:off x="1765630" y="378222"/>
            <a:ext cx="226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spatiotemporal filter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7EA326-3E0E-B221-CE99-3F045C8F1545}"/>
              </a:ext>
            </a:extLst>
          </p:cNvPr>
          <p:cNvSpPr txBox="1"/>
          <p:nvPr/>
        </p:nvSpPr>
        <p:spPr>
          <a:xfrm>
            <a:off x="284986" y="750410"/>
            <a:ext cx="3413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spatial component :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model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E48D65-3161-7932-781C-D49C4C896764}"/>
              </a:ext>
            </a:extLst>
          </p:cNvPr>
          <p:cNvSpPr txBox="1"/>
          <p:nvPr/>
        </p:nvSpPr>
        <p:spPr>
          <a:xfrm>
            <a:off x="5980621" y="249265"/>
            <a:ext cx="554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movie consisting of 50 frames with 50 dots whose positions vary from frame to frame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C7ABF7-97A3-2146-0652-58AB51566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153" y="935076"/>
            <a:ext cx="532521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3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7D5545-C2BF-2304-B132-1B6BC8F7CE97}"/>
              </a:ext>
            </a:extLst>
          </p:cNvPr>
          <p:cNvSpPr txBox="1"/>
          <p:nvPr/>
        </p:nvSpPr>
        <p:spPr>
          <a:xfrm>
            <a:off x="340241" y="233917"/>
            <a:ext cx="451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记录</a:t>
            </a:r>
            <a:r>
              <a:rPr lang="en-US" altLang="zh-CN" dirty="0"/>
              <a:t>V1</a:t>
            </a:r>
            <a:r>
              <a:rPr lang="zh-CN" altLang="en-US" dirty="0"/>
              <a:t>神经元活动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A14C53-5CC2-E0C7-B421-A70D4846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" y="771239"/>
            <a:ext cx="3421219" cy="25669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887EE9-D0A8-4EB2-2A54-714D016A4B8B}"/>
              </a:ext>
            </a:extLst>
          </p:cNvPr>
          <p:cNvSpPr txBox="1"/>
          <p:nvPr/>
        </p:nvSpPr>
        <p:spPr>
          <a:xfrm>
            <a:off x="1036208" y="334490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feedback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BD58DB-CF65-23EE-D9A1-C91F2BCA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22" y="797758"/>
            <a:ext cx="3322430" cy="25404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BE63A6-8BF5-081C-2508-E244EB5AFF75}"/>
              </a:ext>
            </a:extLst>
          </p:cNvPr>
          <p:cNvSpPr txBox="1"/>
          <p:nvPr/>
        </p:nvSpPr>
        <p:spPr>
          <a:xfrm>
            <a:off x="3711023" y="3334388"/>
            <a:ext cx="325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Direct feedback from V1 to LGN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5580F7-D5B8-55D7-91D5-F2575DB71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24" y="826759"/>
            <a:ext cx="3322112" cy="25404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132BD25-6138-F461-47D6-D84D55B302A9}"/>
              </a:ext>
            </a:extLst>
          </p:cNvPr>
          <p:cNvSpPr txBox="1"/>
          <p:nvPr/>
        </p:nvSpPr>
        <p:spPr>
          <a:xfrm>
            <a:off x="7043385" y="3344905"/>
            <a:ext cx="502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direct feedback from V1 to LGN and via interneuron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B53833-1089-F7B1-41C9-E157FEF57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8" y="3703720"/>
            <a:ext cx="3323704" cy="25404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07A678-597E-C44C-A564-76A1AE128F3E}"/>
              </a:ext>
            </a:extLst>
          </p:cNvPr>
          <p:cNvSpPr txBox="1"/>
          <p:nvPr/>
        </p:nvSpPr>
        <p:spPr>
          <a:xfrm>
            <a:off x="364499" y="6217475"/>
            <a:ext cx="3314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direct feedback from V1 to LGN 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 via TRN neuron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1259A39-9B85-D53E-7768-CA7874F54F6A}"/>
              </a:ext>
            </a:extLst>
          </p:cNvPr>
          <p:cNvSpPr txBox="1"/>
          <p:nvPr/>
        </p:nvSpPr>
        <p:spPr>
          <a:xfrm>
            <a:off x="3878981" y="4709676"/>
            <a:ext cx="8012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presence of feedback connections between LGN and V1 areas increased asynchrony in moments of spiking of neurons with different orientations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79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8BFAA6-38BF-784A-14A5-6A9B89C2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5" y="1134649"/>
            <a:ext cx="3769438" cy="28419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33F22EC-B826-5ABF-DE72-75E71C293A63}"/>
              </a:ext>
            </a:extLst>
          </p:cNvPr>
          <p:cNvSpPr txBox="1"/>
          <p:nvPr/>
        </p:nvSpPr>
        <p:spPr>
          <a:xfrm>
            <a:off x="369481" y="275113"/>
            <a:ext cx="11156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feedback through interneuron, TRN and LGN together with three different combinations of values of the strength of feedback connection weights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51FEF2-3171-DB02-E722-E3C375F2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55" y="1144283"/>
            <a:ext cx="3718669" cy="28226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E99EF9-8C26-5C3F-543C-BDF45BD1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347" y="1153917"/>
            <a:ext cx="3792328" cy="28419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B1C3C6E-7862-632B-E7C1-FCBC0F8D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81" y="3995845"/>
            <a:ext cx="4044991" cy="270266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758D22-CA4C-CD38-C4B6-11D60972CB40}"/>
              </a:ext>
            </a:extLst>
          </p:cNvPr>
          <p:cNvSpPr txBox="1"/>
          <p:nvPr/>
        </p:nvSpPr>
        <p:spPr>
          <a:xfrm>
            <a:off x="4813889" y="4360477"/>
            <a:ext cx="7008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增加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feedforward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强度使神经元活动更加同步</a:t>
            </a:r>
            <a:endParaRPr lang="en-US" altLang="zh-CN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No feedback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比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direct feedback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有更高的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firing rate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spike number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Interneuron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对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firing rate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增加比较明显，而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TRN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几乎没有影响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61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6B967A7-266E-0E3B-2A99-CE3C9F78475C}"/>
              </a:ext>
            </a:extLst>
          </p:cNvPr>
          <p:cNvSpPr txBox="1"/>
          <p:nvPr/>
        </p:nvSpPr>
        <p:spPr>
          <a:xfrm>
            <a:off x="200501" y="3212495"/>
            <a:ext cx="6066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构建了一个两层网络，第一层</a:t>
            </a:r>
            <a:r>
              <a:rPr lang="en-US" altLang="zh-CN" dirty="0"/>
              <a:t>LGN cell</a:t>
            </a:r>
            <a:r>
              <a:rPr lang="zh-CN" altLang="en-US" dirty="0"/>
              <a:t>（</a:t>
            </a:r>
            <a:r>
              <a:rPr lang="en-US" altLang="zh-CN" dirty="0"/>
              <a:t>ON/OFF</a:t>
            </a:r>
            <a:r>
              <a:rPr lang="zh-CN" altLang="en-US" dirty="0"/>
              <a:t>），第二层</a:t>
            </a:r>
            <a:r>
              <a:rPr lang="en-US" altLang="zh-CN" dirty="0"/>
              <a:t>simple cell</a:t>
            </a:r>
            <a:r>
              <a:rPr lang="zh-CN" altLang="en-US" dirty="0"/>
              <a:t>，加入一些生物约束，复现简单细胞的一些实验观察的现象。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生物约束：</a:t>
            </a:r>
            <a:endParaRPr lang="en-US" altLang="zh-CN" dirty="0"/>
          </a:p>
          <a:p>
            <a:r>
              <a:rPr lang="zh-CN" altLang="en-US" dirty="0"/>
              <a:t>①分离</a:t>
            </a:r>
            <a:r>
              <a:rPr lang="en-US" altLang="zh-CN" dirty="0"/>
              <a:t>ON/OFF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，分离兴奋性连接与抑制性连接</a:t>
            </a:r>
            <a:endParaRPr lang="en-US" altLang="zh-CN" dirty="0"/>
          </a:p>
          <a:p>
            <a:r>
              <a:rPr lang="zh-CN" altLang="en-US" dirty="0"/>
              <a:t>②非负的神经元响应</a:t>
            </a:r>
            <a:endParaRPr lang="en-US" altLang="zh-CN" dirty="0"/>
          </a:p>
          <a:p>
            <a:r>
              <a:rPr lang="zh-CN" altLang="en-US" dirty="0"/>
              <a:t>③赫布学习规则</a:t>
            </a:r>
            <a:endParaRPr lang="en-US" altLang="zh-CN" dirty="0"/>
          </a:p>
          <a:p>
            <a:r>
              <a:rPr lang="zh-CN" altLang="en-US" dirty="0"/>
              <a:t>④加入</a:t>
            </a:r>
            <a:r>
              <a:rPr lang="en-US" altLang="zh-CN" dirty="0"/>
              <a:t>V1</a:t>
            </a:r>
            <a:r>
              <a:rPr lang="zh-CN" altLang="en-US" dirty="0"/>
              <a:t>到</a:t>
            </a:r>
            <a:r>
              <a:rPr lang="en-US" altLang="zh-CN" dirty="0"/>
              <a:t>LGN</a:t>
            </a:r>
            <a:r>
              <a:rPr lang="zh-CN" altLang="en-US" dirty="0"/>
              <a:t>的反馈连接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741C03-DE1D-0471-9F24-64E36FF6F02D}"/>
              </a:ext>
            </a:extLst>
          </p:cNvPr>
          <p:cNvSpPr txBox="1"/>
          <p:nvPr/>
        </p:nvSpPr>
        <p:spPr>
          <a:xfrm>
            <a:off x="345945" y="196185"/>
            <a:ext cx="215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E9C110C4-B697-EB5B-0F73-9148AFDC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22" y="1229012"/>
            <a:ext cx="5525271" cy="30960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D29A41-ECEE-85DB-6A5A-CF70A0723BE8}"/>
              </a:ext>
            </a:extLst>
          </p:cNvPr>
          <p:cNvSpPr txBox="1"/>
          <p:nvPr/>
        </p:nvSpPr>
        <p:spPr>
          <a:xfrm>
            <a:off x="7008315" y="4430713"/>
            <a:ext cx="4900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复现实验现象：</a:t>
            </a:r>
            <a:endParaRPr lang="en-US" altLang="zh-CN" dirty="0"/>
          </a:p>
          <a:p>
            <a:r>
              <a:rPr lang="zh-CN" altLang="en-US" dirty="0"/>
              <a:t>①</a:t>
            </a:r>
            <a:r>
              <a:rPr lang="en-US" altLang="zh-CN" dirty="0"/>
              <a:t>simple cell</a:t>
            </a:r>
            <a:r>
              <a:rPr lang="zh-CN" altLang="en-US" dirty="0"/>
              <a:t>分离的</a:t>
            </a:r>
            <a:r>
              <a:rPr lang="en-US" altLang="zh-CN" dirty="0"/>
              <a:t>ON/OFF</a:t>
            </a:r>
            <a:r>
              <a:rPr lang="zh-CN" altLang="en-US" dirty="0"/>
              <a:t>区域</a:t>
            </a:r>
            <a:endParaRPr lang="en-US" altLang="zh-CN" dirty="0"/>
          </a:p>
          <a:p>
            <a:r>
              <a:rPr lang="zh-CN" altLang="en-US" dirty="0"/>
              <a:t>②</a:t>
            </a:r>
            <a:r>
              <a:rPr lang="en-US" altLang="zh-CN" dirty="0"/>
              <a:t>push-pull responses</a:t>
            </a:r>
          </a:p>
          <a:p>
            <a:r>
              <a:rPr lang="zh-CN" altLang="en-US" dirty="0"/>
              <a:t>③</a:t>
            </a:r>
            <a:r>
              <a:rPr lang="en-US" altLang="zh-CN" dirty="0"/>
              <a:t>phase-reversed cortico-thalamic feedback</a:t>
            </a:r>
          </a:p>
          <a:p>
            <a:r>
              <a:rPr lang="zh-CN" altLang="en-US" dirty="0"/>
              <a:t>④</a:t>
            </a:r>
            <a:r>
              <a:rPr lang="en-US" altLang="zh-CN" dirty="0"/>
              <a:t>simple cell</a:t>
            </a:r>
            <a:r>
              <a:rPr lang="zh-CN" altLang="en-US" dirty="0"/>
              <a:t>不同形状的感受野</a:t>
            </a:r>
            <a:endParaRPr lang="en-US" altLang="zh-CN" dirty="0"/>
          </a:p>
          <a:p>
            <a:r>
              <a:rPr lang="zh-CN" altLang="en-US" dirty="0"/>
              <a:t>⑤</a:t>
            </a:r>
            <a:r>
              <a:rPr lang="en-US" altLang="zh-CN" dirty="0"/>
              <a:t>orientation tuning</a:t>
            </a:r>
            <a:r>
              <a:rPr lang="zh-CN" altLang="en-US" dirty="0"/>
              <a:t>对比不变形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2E3FE63-BA3F-0129-8988-BA7347F25BEC}"/>
              </a:ext>
            </a:extLst>
          </p:cNvPr>
          <p:cNvSpPr/>
          <p:nvPr/>
        </p:nvSpPr>
        <p:spPr>
          <a:xfrm>
            <a:off x="6383822" y="1003852"/>
            <a:ext cx="5702161" cy="53613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CB6456-4A7F-8F26-0178-897247C6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708840"/>
            <a:ext cx="562053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A45C57-8FD9-279D-0416-443D8E8D729A}"/>
              </a:ext>
            </a:extLst>
          </p:cNvPr>
          <p:cNvSpPr txBox="1"/>
          <p:nvPr/>
        </p:nvSpPr>
        <p:spPr>
          <a:xfrm>
            <a:off x="5265683" y="259848"/>
            <a:ext cx="6511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coding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表征视觉输入时，他们的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spiking rate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独立且少取大值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长尾分布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，即为求解如下的优化问题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00A32C-F978-3133-A3BC-BD87366E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75" y="1140557"/>
            <a:ext cx="3324689" cy="7525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EBDDA0-35A8-5348-37E6-275DE72E82C7}"/>
              </a:ext>
            </a:extLst>
          </p:cNvPr>
          <p:cNvSpPr txBox="1"/>
          <p:nvPr/>
        </p:nvSpPr>
        <p:spPr>
          <a:xfrm>
            <a:off x="5265683" y="1896414"/>
            <a:ext cx="5720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输入与重构输入误差的平方和，第二项是个罚函数使</a:t>
            </a:r>
            <a:r>
              <a:rPr lang="en-US" altLang="zh-CN" dirty="0"/>
              <a:t>s</a:t>
            </a:r>
            <a:r>
              <a:rPr lang="zh-CN" altLang="en-US" dirty="0"/>
              <a:t>尽可能小。求这个最小化问题就是求输入的稀疏表示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A1A03B-E9E4-EDB3-FE46-817732E1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43" y="270779"/>
            <a:ext cx="3939207" cy="29764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9B92C8-C048-F93A-0472-020658B7C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82" y="4022944"/>
            <a:ext cx="3975671" cy="7144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0CE6B7-302E-2D79-2682-382E52D52CC1}"/>
              </a:ext>
            </a:extLst>
          </p:cNvPr>
          <p:cNvSpPr txBox="1"/>
          <p:nvPr/>
        </p:nvSpPr>
        <p:spPr>
          <a:xfrm>
            <a:off x="364318" y="3657184"/>
            <a:ext cx="272732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layer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D79E3C-0DDF-9A5D-79D9-92B2D6131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82" y="4737388"/>
            <a:ext cx="3975671" cy="6732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60A3B66-0DC2-225A-6DC2-3A20EE506E23}"/>
              </a:ext>
            </a:extLst>
          </p:cNvPr>
          <p:cNvSpPr txBox="1"/>
          <p:nvPr/>
        </p:nvSpPr>
        <p:spPr>
          <a:xfrm>
            <a:off x="364318" y="5363460"/>
            <a:ext cx="15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layer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FFF8CA-B825-A340-DF52-287BA39D1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48" y="5693173"/>
            <a:ext cx="3640771" cy="7214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86D342-51E1-F176-3F4E-CB9D05AC1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06" y="6381060"/>
            <a:ext cx="1813699" cy="32262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CA5584F-20FB-AA4D-5E20-B1BF6D2B9774}"/>
              </a:ext>
            </a:extLst>
          </p:cNvPr>
          <p:cNvSpPr txBox="1"/>
          <p:nvPr/>
        </p:nvSpPr>
        <p:spPr>
          <a:xfrm>
            <a:off x="360673" y="3335911"/>
            <a:ext cx="1991360" cy="36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neural dynamics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814BA-5D97-8FA7-5B95-1F5EAF267F5F}"/>
              </a:ext>
            </a:extLst>
          </p:cNvPr>
          <p:cNvSpPr txBox="1"/>
          <p:nvPr/>
        </p:nvSpPr>
        <p:spPr>
          <a:xfrm>
            <a:off x="5329175" y="2514554"/>
            <a:ext cx="667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pre-whitened 512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pixel images of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scenes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  <a:ea typeface="宋体" panose="02010600030101010101" pitchFamily="2" charset="-122"/>
              </a:rPr>
              <a:t>16 </a:t>
            </a:r>
            <a:r>
              <a:rPr lang="zh-CN" altLang="en-US" sz="1800" dirty="0">
                <a:solidFill>
                  <a:srgbClr val="231F20"/>
                </a:solidFill>
                <a:effectLst/>
                <a:latin typeface="MinionPro-Regular"/>
                <a:ea typeface="宋体" panose="02010600030101010101" pitchFamily="2" charset="-122"/>
              </a:rPr>
              <a:t>*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  <a:ea typeface="宋体" panose="02010600030101010101" pitchFamily="2" charset="-122"/>
              </a:rPr>
              <a:t>16 pixel image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1D1ECF7-AAC0-25F0-BD8E-8A46BDD1F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6126" y="3518791"/>
            <a:ext cx="1701286" cy="17779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3D814CB-FBF4-8572-B1C5-A50B77095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925" y="3518791"/>
            <a:ext cx="1619476" cy="514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033E15-F3B0-EF98-AD1C-42B86BEDCF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1770" y="5113459"/>
            <a:ext cx="2638793" cy="16861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83DDA65-BE87-1229-64D2-B1866C1532E9}"/>
              </a:ext>
            </a:extLst>
          </p:cNvPr>
          <p:cNvSpPr txBox="1"/>
          <p:nvPr/>
        </p:nvSpPr>
        <p:spPr>
          <a:xfrm>
            <a:off x="5533231" y="5693173"/>
            <a:ext cx="1991360" cy="365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rule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9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76F3B5-74A4-06F3-F689-D00CFF1A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69" y="885958"/>
            <a:ext cx="6246309" cy="54992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9ADDC2-262B-B062-85AC-4910EC62B452}"/>
              </a:ext>
            </a:extLst>
          </p:cNvPr>
          <p:cNvSpPr txBox="1"/>
          <p:nvPr/>
        </p:nvSpPr>
        <p:spPr>
          <a:xfrm>
            <a:off x="356510" y="298174"/>
            <a:ext cx="768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学习之后</a:t>
            </a:r>
            <a:r>
              <a:rPr lang="en-US" altLang="zh-CN" dirty="0"/>
              <a:t>LGN</a:t>
            </a:r>
            <a:r>
              <a:rPr lang="zh-CN" altLang="en-US" dirty="0"/>
              <a:t>与</a:t>
            </a:r>
            <a:r>
              <a:rPr lang="en-US" altLang="zh-CN" dirty="0"/>
              <a:t>V1</a:t>
            </a:r>
            <a:r>
              <a:rPr lang="zh-CN" altLang="en-US" dirty="0"/>
              <a:t>之间突触权重与实验观察到</a:t>
            </a:r>
            <a:r>
              <a:rPr lang="en-US" altLang="zh-CN" dirty="0"/>
              <a:t>V1</a:t>
            </a:r>
            <a:r>
              <a:rPr lang="zh-CN" altLang="en-US" dirty="0"/>
              <a:t>感受野有相似的空间结构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B1072B-33AF-DA95-429C-804B6B1FCEE4}"/>
              </a:ext>
            </a:extLst>
          </p:cNvPr>
          <p:cNvSpPr txBox="1"/>
          <p:nvPr/>
        </p:nvSpPr>
        <p:spPr>
          <a:xfrm>
            <a:off x="7468603" y="979361"/>
            <a:ext cx="17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Synaptic field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C03F86-9466-EAF9-5A34-C9A7E0A5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603" y="1387130"/>
            <a:ext cx="330563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3B9359-BB34-18D6-C2A4-DF9B6006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" y="1305869"/>
            <a:ext cx="4672055" cy="35444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098403-07CC-1C61-FF51-5762F15CC47E}"/>
              </a:ext>
            </a:extLst>
          </p:cNvPr>
          <p:cNvSpPr txBox="1"/>
          <p:nvPr/>
        </p:nvSpPr>
        <p:spPr>
          <a:xfrm>
            <a:off x="241082" y="201003"/>
            <a:ext cx="846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实验结果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51937F-9FC4-7DD9-BD83-C32858E2E1DE}"/>
              </a:ext>
            </a:extLst>
          </p:cNvPr>
          <p:cNvSpPr txBox="1"/>
          <p:nvPr/>
        </p:nvSpPr>
        <p:spPr>
          <a:xfrm>
            <a:off x="425302" y="5052681"/>
            <a:ext cx="4837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型兴奋性连接与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型兴奋性连接通常相邻且没有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overlap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92 cells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overlap index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FAD3ED-B9F5-2F42-D191-97240AE69B41}"/>
              </a:ext>
            </a:extLst>
          </p:cNvPr>
          <p:cNvSpPr txBox="1"/>
          <p:nvPr/>
        </p:nvSpPr>
        <p:spPr>
          <a:xfrm>
            <a:off x="601650" y="815513"/>
            <a:ext cx="435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231F20"/>
                </a:solidFill>
                <a:effectLst/>
                <a:latin typeface="HelveticaNeueLTStd-Bd"/>
              </a:rPr>
              <a:t>Segregated ON and OFF Sub-regions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F6EFD-773B-E22C-0CE4-18FEA737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87" y="1305869"/>
            <a:ext cx="5037897" cy="35444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106E2B4-C218-3B79-CD32-37692FE2AA71}"/>
              </a:ext>
            </a:extLst>
          </p:cNvPr>
          <p:cNvSpPr txBox="1"/>
          <p:nvPr/>
        </p:nvSpPr>
        <p:spPr>
          <a:xfrm>
            <a:off x="7595949" y="815513"/>
            <a:ext cx="2437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231F20"/>
                </a:solidFill>
                <a:effectLst/>
                <a:latin typeface="HelveticaNeueLTStd-Bd"/>
              </a:rPr>
              <a:t>Push-Pull Effect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13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0CDC5-D0C6-25D4-75E7-F48F933E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0249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231F20"/>
                </a:solidFill>
                <a:effectLst/>
                <a:latin typeface="HelveticaNeueLTStd-Bd"/>
              </a:rPr>
              <a:t>Phase-Reversed Feedback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BDB630-BE20-8310-66D2-EACA83B4CACA}"/>
              </a:ext>
            </a:extLst>
          </p:cNvPr>
          <p:cNvSpPr txBox="1"/>
          <p:nvPr/>
        </p:nvSpPr>
        <p:spPr>
          <a:xfrm>
            <a:off x="391633" y="5840361"/>
            <a:ext cx="5094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synaptic feedback from V1 to LGN is phase-reversed with respect to the feedforward connections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618B14-69A8-732D-ED3E-21421BCA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3" y="1017589"/>
            <a:ext cx="4489174" cy="45605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74FFDB-7705-C85B-2EFF-484C3C8C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32" y="1017589"/>
            <a:ext cx="5298424" cy="41957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1FF343-E03B-2474-1940-483EB9E4365C}"/>
              </a:ext>
            </a:extLst>
          </p:cNvPr>
          <p:cNvSpPr txBox="1"/>
          <p:nvPr/>
        </p:nvSpPr>
        <p:spPr>
          <a:xfrm>
            <a:off x="6096000" y="311567"/>
            <a:ext cx="502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231F20"/>
                </a:solidFill>
                <a:effectLst/>
                <a:latin typeface="HelveticaNeueLTStd-Bd"/>
              </a:rPr>
              <a:t>Contrast Invariance of Orientation Tuning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770506-0188-82C1-A56B-1B8D8F54188D}"/>
              </a:ext>
            </a:extLst>
          </p:cNvPr>
          <p:cNvSpPr txBox="1"/>
          <p:nvPr/>
        </p:nvSpPr>
        <p:spPr>
          <a:xfrm>
            <a:off x="5919677" y="584036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31F20"/>
                </a:solidFill>
                <a:effectLst/>
                <a:latin typeface="MinionPro-Regular"/>
              </a:rPr>
              <a:t>the width of the orientation tuning curve is maintained when the contrast of the stimulus changes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58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D9E184-4FCF-7DAA-3565-D2B9F0CE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38" y="952211"/>
            <a:ext cx="5603617" cy="24767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4DE1D5-0340-749B-DADC-B0FCC7870C50}"/>
              </a:ext>
            </a:extLst>
          </p:cNvPr>
          <p:cNvSpPr txBox="1"/>
          <p:nvPr/>
        </p:nvSpPr>
        <p:spPr>
          <a:xfrm>
            <a:off x="483501" y="4097308"/>
            <a:ext cx="580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231F20"/>
                </a:solidFill>
                <a:effectLst/>
                <a:latin typeface="HelveticaNeueLTStd-Lt"/>
              </a:rPr>
              <a:t>构建一个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HelveticaNeueLTStd-Lt"/>
              </a:rPr>
              <a:t>LGN-V1</a:t>
            </a:r>
            <a:r>
              <a:rPr lang="zh-CN" altLang="en-US" sz="1800" dirty="0">
                <a:solidFill>
                  <a:srgbClr val="231F20"/>
                </a:solidFill>
                <a:effectLst/>
                <a:latin typeface="HelveticaNeueLTStd-Lt"/>
              </a:rPr>
              <a:t>点模型，复现人工刺激和自然刺激下神经元放电不同模式，并讨论原因以及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HelveticaNeueLTStd-Lt"/>
              </a:rPr>
              <a:t>push-pull RF organization</a:t>
            </a:r>
            <a:r>
              <a:rPr lang="zh-CN" altLang="en-US" dirty="0">
                <a:solidFill>
                  <a:srgbClr val="231F20"/>
                </a:solidFill>
                <a:latin typeface="HelveticaNeueLTStd-Lt"/>
              </a:rPr>
              <a:t>，</a:t>
            </a:r>
            <a:r>
              <a:rPr lang="en-US" altLang="zh-CN" dirty="0">
                <a:solidFill>
                  <a:srgbClr val="231F20"/>
                </a:solidFill>
                <a:latin typeface="HelveticaNeueLTStd-Lt"/>
              </a:rPr>
              <a:t>synaptic depression</a:t>
            </a:r>
            <a:r>
              <a:rPr lang="zh-CN" altLang="en-US" dirty="0">
                <a:solidFill>
                  <a:srgbClr val="231F20"/>
                </a:solidFill>
                <a:latin typeface="HelveticaNeueLTStd-Lt"/>
              </a:rPr>
              <a:t>对放电模式的影响。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0FE6A1-975A-49FC-D392-4A899E02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94" y="1041698"/>
            <a:ext cx="5922768" cy="30556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6CD111-5EC1-BA64-50EE-416D647C6A66}"/>
              </a:ext>
            </a:extLst>
          </p:cNvPr>
          <p:cNvSpPr txBox="1"/>
          <p:nvPr/>
        </p:nvSpPr>
        <p:spPr>
          <a:xfrm>
            <a:off x="7090549" y="4398379"/>
            <a:ext cx="446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移动光栅：密集，</a:t>
            </a:r>
            <a:r>
              <a:rPr lang="en-US" altLang="zh-CN" dirty="0"/>
              <a:t>spike timing</a:t>
            </a:r>
            <a:r>
              <a:rPr lang="zh-CN" altLang="en-US" dirty="0"/>
              <a:t>变化大</a:t>
            </a:r>
            <a:endParaRPr lang="en-US" altLang="zh-CN" dirty="0"/>
          </a:p>
          <a:p>
            <a:r>
              <a:rPr lang="zh-CN" altLang="en-US" dirty="0"/>
              <a:t>自然刺激：稀疏，较同步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194419-5150-FA03-56AC-6D40AA2F4CBF}"/>
              </a:ext>
            </a:extLst>
          </p:cNvPr>
          <p:cNvSpPr txBox="1"/>
          <p:nvPr/>
        </p:nvSpPr>
        <p:spPr>
          <a:xfrm>
            <a:off x="245994" y="368135"/>
            <a:ext cx="1677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5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A7EC9C-491F-730C-0307-CE11B67BF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57" y="144416"/>
            <a:ext cx="4896678" cy="656916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50B5C8-D579-2C10-82C3-B13E159B1E7C}"/>
              </a:ext>
            </a:extLst>
          </p:cNvPr>
          <p:cNvSpPr txBox="1"/>
          <p:nvPr/>
        </p:nvSpPr>
        <p:spPr>
          <a:xfrm>
            <a:off x="5295071" y="405673"/>
            <a:ext cx="670477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nput</a:t>
            </a:r>
          </a:p>
          <a:p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drifting sinusoidal grating(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spatial frequency of 0.8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cpd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a temporal 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2 Hz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naturalistic movies(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cat in a flower field according to an eye movement scan path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dirty="0">
              <a:solidFill>
                <a:srgbClr val="231F2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cover 6.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8°×6.8° visual field</a:t>
            </a: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61×61 ON-center cells</a:t>
            </a:r>
            <a:r>
              <a:rPr lang="zh-CN" altLang="en-US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61×61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OFF-center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cells</a:t>
            </a: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 center-surround profile defined by a difference of Gaussians and its bi-phasic temporal profile as a difference of Gamma functions</a:t>
            </a:r>
            <a:endParaRPr lang="en-US" altLang="zh-CN" dirty="0">
              <a:solidFill>
                <a:srgbClr val="231F2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neural dynamics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800" dirty="0">
              <a:solidFill>
                <a:srgbClr val="231F2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1600 excitatory (E) and 400 inhibitory (I) neurons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94E72D-A047-B39D-4536-48BF097D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558" y="3461576"/>
            <a:ext cx="2956315" cy="5523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00945-3E46-CB44-61F0-5ABC477C0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233" y="4013940"/>
            <a:ext cx="4357244" cy="12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5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DE1822-DCA5-B9F4-0A83-466E2149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6" y="934647"/>
            <a:ext cx="5153744" cy="5182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7DA30C-B53A-8E64-0D8B-CA2692CAB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34646"/>
            <a:ext cx="5172452" cy="51823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1D576F-C838-663B-997F-76163C5C3699}"/>
              </a:ext>
            </a:extLst>
          </p:cNvPr>
          <p:cNvSpPr txBox="1"/>
          <p:nvPr/>
        </p:nvSpPr>
        <p:spPr>
          <a:xfrm>
            <a:off x="33112" y="300446"/>
            <a:ext cx="5856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231F20"/>
                </a:solidFill>
                <a:effectLst/>
                <a:latin typeface="HelveticaNeueLTStd-Bd"/>
              </a:rPr>
              <a:t>V1 Responses during Drifting Gratings in the Model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2C51D5-D6A9-AAFD-0763-FB75D53E110F}"/>
              </a:ext>
            </a:extLst>
          </p:cNvPr>
          <p:cNvSpPr txBox="1"/>
          <p:nvPr/>
        </p:nvSpPr>
        <p:spPr>
          <a:xfrm>
            <a:off x="505376" y="6209302"/>
            <a:ext cx="559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dense, variable, and temporally imprecise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F0BB1F-BE6F-A563-AFF0-1AD7CA47E6C4}"/>
              </a:ext>
            </a:extLst>
          </p:cNvPr>
          <p:cNvSpPr txBox="1"/>
          <p:nvPr/>
        </p:nvSpPr>
        <p:spPr>
          <a:xfrm>
            <a:off x="6301988" y="288315"/>
            <a:ext cx="517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31F20"/>
                </a:solidFill>
                <a:effectLst/>
                <a:latin typeface="HelveticaNeueLTStd-Bd"/>
              </a:rPr>
              <a:t>Encoding of natural stimuli by V1 simple cells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7D536-BCB9-F1EE-69EF-8F39A8E8716F}"/>
              </a:ext>
            </a:extLst>
          </p:cNvPr>
          <p:cNvSpPr txBox="1"/>
          <p:nvPr/>
        </p:nvSpPr>
        <p:spPr>
          <a:xfrm>
            <a:off x="6082146" y="6104838"/>
            <a:ext cx="6109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V1 spiking activity was reduced ∼3-fold as compared to grating stimulus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8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Office PowerPoint</Application>
  <PresentationFormat>宽屏</PresentationFormat>
  <Paragraphs>110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HelveticaNeueLTStd-Bd</vt:lpstr>
      <vt:lpstr>HelveticaNeueLTStd-Lt</vt:lpstr>
      <vt:lpstr>MinionPro-Regular</vt:lpstr>
      <vt:lpstr>MTGU</vt:lpstr>
      <vt:lpstr>MTSY</vt:lpstr>
      <vt:lpstr>TimesNewRoman</vt:lpstr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灵长类视觉——LGN</vt:lpstr>
      <vt:lpstr>PowerPoint 演示文稿</vt:lpstr>
      <vt:lpstr>PowerPoint 演示文稿</vt:lpstr>
      <vt:lpstr>PowerPoint 演示文稿</vt:lpstr>
      <vt:lpstr>PowerPoint 演示文稿</vt:lpstr>
      <vt:lpstr>Phase-Reversed Feedback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灵长类视觉——LGN</dc:title>
  <dc:creator>高 金金</dc:creator>
  <cp:lastModifiedBy>高 金金</cp:lastModifiedBy>
  <cp:revision>4</cp:revision>
  <dcterms:created xsi:type="dcterms:W3CDTF">2022-06-30T08:06:39Z</dcterms:created>
  <dcterms:modified xsi:type="dcterms:W3CDTF">2022-07-26T03:35:36Z</dcterms:modified>
</cp:coreProperties>
</file>